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4778" r:id="rId2"/>
    <p:sldId id="1010" r:id="rId3"/>
    <p:sldId id="4780" r:id="rId4"/>
    <p:sldId id="4779" r:id="rId5"/>
    <p:sldId id="4781" r:id="rId6"/>
    <p:sldId id="4782" r:id="rId7"/>
    <p:sldId id="4783" r:id="rId8"/>
    <p:sldId id="4784" r:id="rId9"/>
    <p:sldId id="4785" r:id="rId10"/>
    <p:sldId id="4786" r:id="rId11"/>
    <p:sldId id="275"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
      <p:font typeface="Roboto Light" panose="02000000000000000000" pitchFamily="2" charset="0"/>
      <p:regular r:id="rId22"/>
      <p:italic r:id="rId23"/>
    </p:embeddedFont>
    <p:embeddedFont>
      <p:font typeface="Roboto Medium" panose="02000000000000000000" pitchFamily="2"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2"/>
            <p14:sldId id="4783"/>
            <p14:sldId id="4784"/>
            <p14:sldId id="4785"/>
            <p14:sldId id="4786"/>
          </p14:sldIdLst>
        </p14:section>
        <p14:section name="Disclaimer" id="{1BDF34DF-3DC5-4B3F-AADB-BBEF917A852B}">
          <p14:sldIdLst>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4" autoAdjust="0"/>
    <p:restoredTop sz="91283" autoAdjust="0"/>
  </p:normalViewPr>
  <p:slideViewPr>
    <p:cSldViewPr snapToGrid="0" showGuides="1">
      <p:cViewPr varScale="1">
        <p:scale>
          <a:sx n="70" d="100"/>
          <a:sy n="70" d="100"/>
        </p:scale>
        <p:origin x="996" y="78"/>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t>26/02/2025</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t>‹#›</a:t>
            </a:fld>
            <a:endParaRPr lang="en-AU" dirty="0"/>
          </a:p>
        </p:txBody>
      </p:sp>
    </p:spTree>
    <p:extLst>
      <p:ext uri="{BB962C8B-B14F-4D97-AF65-F5344CB8AC3E}">
        <p14:creationId xmlns:p14="http://schemas.microsoft.com/office/powerpoint/2010/main" val="33697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Zq1QDAkoRz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file:///\\quantium.com.au.local\quantiumgroup\Company%20Reference\Brand%20&amp;%20Design\Brand%20videos\Q%20Privacy.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p>
          <a:p>
            <a:r>
              <a:rPr lang="en-AU" sz="1200" i="0" kern="1200" dirty="0">
                <a:solidFill>
                  <a:schemeClr val="tx1"/>
                </a:solidFill>
                <a:effectLst/>
                <a:latin typeface="+mn-lt"/>
                <a:ea typeface="+mn-ea"/>
                <a:cs typeface="+mn-cs"/>
              </a:rPr>
              <a:t>we neither receive it, and put the necessary protections in place to be unable to decipher it. </a:t>
            </a: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p>
          <a:p>
            <a:r>
              <a:rPr lang="en-AU" sz="1200" i="0" kern="1200" dirty="0">
                <a:solidFill>
                  <a:schemeClr val="tx1"/>
                </a:solidFill>
                <a:effectLst/>
                <a:latin typeface="+mn-lt"/>
                <a:ea typeface="+mn-ea"/>
                <a:cs typeface="+mn-cs"/>
              </a:rPr>
              <a:t>and in turn the trust that builds with their stakeholders.</a:t>
            </a: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extLst>
      <p:ext uri="{BB962C8B-B14F-4D97-AF65-F5344CB8AC3E}">
        <p14:creationId xmlns:p14="http://schemas.microsoft.com/office/powerpoint/2010/main" val="109374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4566AC9-2A0D-473B-9623-D34100E64E4F}" type="slidenum">
              <a:rPr lang="en-AU" smtClean="0"/>
              <a:t>9</a:t>
            </a:fld>
            <a:endParaRPr lang="en-AU" dirty="0"/>
          </a:p>
        </p:txBody>
      </p:sp>
    </p:spTree>
    <p:extLst>
      <p:ext uri="{BB962C8B-B14F-4D97-AF65-F5344CB8AC3E}">
        <p14:creationId xmlns:p14="http://schemas.microsoft.com/office/powerpoint/2010/main" val="70708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t>11</a:t>
            </a:fld>
            <a:endParaRPr lang="en-AU" dirty="0"/>
          </a:p>
        </p:txBody>
      </p:sp>
    </p:spTree>
    <p:extLst>
      <p:ext uri="{BB962C8B-B14F-4D97-AF65-F5344CB8AC3E}">
        <p14:creationId xmlns:p14="http://schemas.microsoft.com/office/powerpoint/2010/main" val="3607127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55C9-5B74-4835-9859-F8241E4888D1}"/>
              </a:ext>
            </a:extLst>
          </p:cNvPr>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a:extLst>
              <a:ext uri="{FF2B5EF4-FFF2-40B4-BE49-F238E27FC236}">
                <a16:creationId xmlns:a16="http://schemas.microsoft.com/office/drawing/2014/main" id="{A8BAD180-19AA-445F-85D5-44F3F0AB654B}"/>
              </a:ext>
            </a:extLst>
          </p:cNvPr>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a:extLst>
              <a:ext uri="{FF2B5EF4-FFF2-40B4-BE49-F238E27FC236}">
                <a16:creationId xmlns:a16="http://schemas.microsoft.com/office/drawing/2014/main" id="{33AF9D96-C52E-4309-BF03-B3E573906B78}"/>
              </a:ext>
            </a:extLst>
          </p:cNvPr>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a:extLst>
              <a:ext uri="{FF2B5EF4-FFF2-40B4-BE49-F238E27FC236}">
                <a16:creationId xmlns:a16="http://schemas.microsoft.com/office/drawing/2014/main" id="{C70ED5BD-1957-480E-8121-92F75D538BB9}"/>
              </a:ext>
            </a:extLst>
          </p:cNvPr>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a:extLst>
              <a:ext uri="{FF2B5EF4-FFF2-40B4-BE49-F238E27FC236}">
                <a16:creationId xmlns:a16="http://schemas.microsoft.com/office/drawing/2014/main" id="{E7D1F94D-475D-4F95-BDAD-887DFD7638A0}"/>
              </a:ext>
            </a:extLst>
          </p:cNvPr>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a:extLst>
              <a:ext uri="{FF2B5EF4-FFF2-40B4-BE49-F238E27FC236}">
                <a16:creationId xmlns:a16="http://schemas.microsoft.com/office/drawing/2014/main" id="{1CB48D92-F292-4AC0-9DCF-7D1B9121CACF}"/>
              </a:ext>
            </a:extLst>
          </p:cNvPr>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3806692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0E6764-15AC-4B75-BEB7-54DF176242D1}"/>
              </a:ext>
            </a:extLst>
          </p:cNvPr>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041D205D-50AB-4BC3-8C7E-8CE8315B0DF1}"/>
              </a:ext>
            </a:extLst>
          </p:cNvPr>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E68AE9D4-D0C0-4BC8-B24B-7C2ACFFE6873}"/>
              </a:ext>
            </a:extLst>
          </p:cNvPr>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a:extLst>
              <a:ext uri="{FF2B5EF4-FFF2-40B4-BE49-F238E27FC236}">
                <a16:creationId xmlns:a16="http://schemas.microsoft.com/office/drawing/2014/main" id="{E035EA31-924E-49AD-81C4-D3DB8335CFB7}"/>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3" name="TextBox 12">
            <a:extLst>
              <a:ext uri="{FF2B5EF4-FFF2-40B4-BE49-F238E27FC236}">
                <a16:creationId xmlns:a16="http://schemas.microsoft.com/office/drawing/2014/main" id="{C6C91DC2-E048-4F19-A820-EFC065B3F122}"/>
              </a:ext>
            </a:extLst>
          </p:cNvPr>
          <p:cNvSpPr txBox="1">
            <a:spLocks/>
          </p:cNvSpPr>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p>
        </p:txBody>
      </p:sp>
      <p:sp>
        <p:nvSpPr>
          <p:cNvPr id="18" name="TextBox 17">
            <a:extLst>
              <a:ext uri="{FF2B5EF4-FFF2-40B4-BE49-F238E27FC236}">
                <a16:creationId xmlns:a16="http://schemas.microsoft.com/office/drawing/2014/main" id="{461B3898-7D8C-49A6-BC0F-1FA7841BECD8}"/>
              </a:ext>
            </a:extLst>
          </p:cNvPr>
          <p:cNvSpPr txBox="1">
            <a:spLocks/>
          </p:cNvSpPr>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p>
        </p:txBody>
      </p:sp>
      <p:sp>
        <p:nvSpPr>
          <p:cNvPr id="19" name="TextBox 18">
            <a:extLst>
              <a:ext uri="{FF2B5EF4-FFF2-40B4-BE49-F238E27FC236}">
                <a16:creationId xmlns:a16="http://schemas.microsoft.com/office/drawing/2014/main" id="{30F3FF08-2F8E-4C70-80B1-0FD2B229F56E}"/>
              </a:ext>
            </a:extLst>
          </p:cNvPr>
          <p:cNvSpPr txBox="1">
            <a:spLocks/>
          </p:cNvSpPr>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p>
        </p:txBody>
      </p:sp>
      <p:sp>
        <p:nvSpPr>
          <p:cNvPr id="20" name="Rectangle 19">
            <a:extLst>
              <a:ext uri="{FF2B5EF4-FFF2-40B4-BE49-F238E27FC236}">
                <a16:creationId xmlns:a16="http://schemas.microsoft.com/office/drawing/2014/main" id="{4FC71A49-2E38-4CD2-95F9-2DA359EF9E6C}"/>
              </a:ext>
            </a:extLst>
          </p:cNvPr>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p>
        </p:txBody>
      </p:sp>
      <p:sp>
        <p:nvSpPr>
          <p:cNvPr id="21" name="Rectangle 20">
            <a:extLst>
              <a:ext uri="{FF2B5EF4-FFF2-40B4-BE49-F238E27FC236}">
                <a16:creationId xmlns:a16="http://schemas.microsoft.com/office/drawing/2014/main" id="{CF224348-E467-47F8-A8B6-47FF2737C15A}"/>
              </a:ext>
            </a:extLst>
          </p:cNvPr>
          <p:cNvSpPr/>
          <p:nvPr userDrawn="1"/>
        </p:nvSpPr>
        <p:spPr bwMode="auto">
          <a:xfrm>
            <a:off x="1196974" y="2254637"/>
            <a:ext cx="2311153" cy="1938992"/>
          </a:xfrm>
          <a:prstGeom prst="rect">
            <a:avLst/>
          </a:prstGeom>
          <a:noFill/>
        </p:spPr>
        <p:txBody>
          <a:bodyPr wrap="square" lIns="0" r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p>
        </p:txBody>
      </p:sp>
      <p:sp>
        <p:nvSpPr>
          <p:cNvPr id="22" name="Rectangle 21">
            <a:extLst>
              <a:ext uri="{FF2B5EF4-FFF2-40B4-BE49-F238E27FC236}">
                <a16:creationId xmlns:a16="http://schemas.microsoft.com/office/drawing/2014/main" id="{E4228DE1-76A0-4339-8BF2-85B66BF5797A}"/>
              </a:ext>
            </a:extLst>
          </p:cNvPr>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p>
        </p:txBody>
      </p:sp>
      <p:sp>
        <p:nvSpPr>
          <p:cNvPr id="23" name="Rectangle 22">
            <a:extLst>
              <a:ext uri="{FF2B5EF4-FFF2-40B4-BE49-F238E27FC236}">
                <a16:creationId xmlns:a16="http://schemas.microsoft.com/office/drawing/2014/main" id="{18DEEEB7-1BE6-4C4B-8362-B68EBD674C48}"/>
              </a:ext>
            </a:extLst>
          </p:cNvPr>
          <p:cNvSpPr/>
          <p:nvPr userDrawn="1"/>
        </p:nvSpPr>
        <p:spPr bwMode="auto">
          <a:xfrm>
            <a:off x="3957637" y="2254637"/>
            <a:ext cx="2311153" cy="3524042"/>
          </a:xfrm>
          <a:prstGeom prst="rect">
            <a:avLst/>
          </a:prstGeom>
          <a:noFill/>
        </p:spPr>
        <p:txBody>
          <a:bodyPr wrap="square" lIns="0" rtlCol="0">
            <a:spAutoFit/>
          </a:bodyPr>
          <a:lstStyle/>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p>
          <a:p>
            <a:pPr marL="179997" marR="0" lvl="0" indent="-179997" algn="l" defTabSz="914400" rtl="0" eaLnBrk="1" fontAlgn="auto" latinLnBrk="0" hangingPunct="1">
              <a:lnSpc>
                <a:spcPct val="100000"/>
              </a:lnSpc>
              <a:spcBef>
                <a:spcPts val="0"/>
              </a:spcBef>
              <a:spcAft>
                <a:spcPts val="600"/>
              </a:spcAft>
              <a:buClrTx/>
              <a:buSzTx/>
              <a:buFont typeface="Roboto Light" panose="02000000000000000000" pitchFamily="2" charset="0"/>
              <a:buChar char="•"/>
              <a:tabLst/>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a:extLst>
              <a:ext uri="{FF2B5EF4-FFF2-40B4-BE49-F238E27FC236}">
                <a16:creationId xmlns:a16="http://schemas.microsoft.com/office/drawing/2014/main" id="{1CB8722E-410F-4CED-92A8-C9F2CE7F4820}"/>
              </a:ext>
            </a:extLst>
          </p:cNvPr>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p>
        </p:txBody>
      </p:sp>
      <p:sp>
        <p:nvSpPr>
          <p:cNvPr id="25" name="Rectangle 24">
            <a:extLst>
              <a:ext uri="{FF2B5EF4-FFF2-40B4-BE49-F238E27FC236}">
                <a16:creationId xmlns:a16="http://schemas.microsoft.com/office/drawing/2014/main" id="{AD871283-9F06-4717-B8EE-5B501B88164A}"/>
              </a:ext>
            </a:extLst>
          </p:cNvPr>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p>
        </p:txBody>
      </p:sp>
      <p:grpSp>
        <p:nvGrpSpPr>
          <p:cNvPr id="3" name="Group 2">
            <a:extLst>
              <a:ext uri="{FF2B5EF4-FFF2-40B4-BE49-F238E27FC236}">
                <a16:creationId xmlns:a16="http://schemas.microsoft.com/office/drawing/2014/main" id="{4E3BEC63-F4B2-4A6A-BC4E-73DD15F8C285}"/>
              </a:ext>
            </a:extLst>
          </p:cNvPr>
          <p:cNvGrpSpPr/>
          <p:nvPr userDrawn="1"/>
        </p:nvGrpSpPr>
        <p:grpSpPr>
          <a:xfrm>
            <a:off x="3732882" y="1987963"/>
            <a:ext cx="2760663" cy="3790715"/>
            <a:chOff x="3732882" y="1987964"/>
            <a:chExt cx="2760663" cy="3850128"/>
          </a:xfrm>
        </p:grpSpPr>
        <p:cxnSp>
          <p:nvCxnSpPr>
            <p:cNvPr id="26" name="Straight Connector 25">
              <a:extLst>
                <a:ext uri="{FF2B5EF4-FFF2-40B4-BE49-F238E27FC236}">
                  <a16:creationId xmlns:a16="http://schemas.microsoft.com/office/drawing/2014/main" id="{61C637D5-A691-43B0-B8AB-629E6B994BE7}"/>
                </a:ext>
              </a:extLst>
            </p:cNvPr>
            <p:cNvCxnSpPr>
              <a:cxnSpLocks/>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90B2DB-ED35-42AA-8514-4581AA06CEC8}"/>
                </a:ext>
              </a:extLst>
            </p:cNvPr>
            <p:cNvCxnSpPr>
              <a:cxnSpLocks/>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1516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E7721E1-E5BB-4351-987D-BB1CCC903BAD}"/>
              </a:ext>
            </a:extLst>
          </p:cNvPr>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1A096CAD-E381-408E-B15E-DB768D626E5F}"/>
              </a:ext>
            </a:extLst>
          </p:cNvPr>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a:extLst>
              <a:ext uri="{FF2B5EF4-FFF2-40B4-BE49-F238E27FC236}">
                <a16:creationId xmlns:a16="http://schemas.microsoft.com/office/drawing/2014/main" id="{CA1C2C93-9B17-46C1-8DE2-A0731939C1D7}"/>
              </a:ext>
            </a:extLst>
          </p:cNvPr>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31034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a:extLst>
              <a:ext uri="{FF2B5EF4-FFF2-40B4-BE49-F238E27FC236}">
                <a16:creationId xmlns:a16="http://schemas.microsoft.com/office/drawing/2014/main" id="{E3ED1357-6F7F-4C90-8D4F-71EB6A9D95C9}"/>
              </a:ext>
            </a:extLst>
          </p:cNvPr>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p>
        </p:txBody>
      </p:sp>
    </p:spTree>
    <p:extLst>
      <p:ext uri="{BB962C8B-B14F-4D97-AF65-F5344CB8AC3E}">
        <p14:creationId xmlns:p14="http://schemas.microsoft.com/office/powerpoint/2010/main" val="38526576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9D7A0B-8216-4DF4-80FA-852A5D82EA2A}"/>
              </a:ext>
            </a:extLst>
          </p:cNvPr>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6C601CD7-9F41-429E-ABE0-4B0AD4A32CAD}"/>
              </a:ext>
            </a:extLst>
          </p:cNvPr>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96506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5829D3-6434-4C66-A382-6A22E3876A48}"/>
              </a:ext>
            </a:extLst>
          </p:cNvPr>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a:extLst>
              <a:ext uri="{FF2B5EF4-FFF2-40B4-BE49-F238E27FC236}">
                <a16:creationId xmlns:a16="http://schemas.microsoft.com/office/drawing/2014/main" id="{3625FC0E-76E8-4E41-B33D-6FD7D9697535}"/>
              </a:ext>
            </a:extLst>
          </p:cNvPr>
          <p:cNvSpPr txBox="1">
            <a:spLocks/>
          </p:cNvSpPr>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itchFamily="2" charset="0"/>
                <a:ea typeface="Roboto" pitchFamily="2" charset="0"/>
              </a:rPr>
              <a:pPr algn="ctr"/>
              <a:t>‹#›</a:t>
            </a:fld>
            <a:endParaRPr lang="en-AU" sz="1400" dirty="0">
              <a:solidFill>
                <a:srgbClr val="FFFFFF"/>
              </a:solidFill>
              <a:latin typeface="Roboto" pitchFamily="2" charset="0"/>
              <a:ea typeface="Roboto" pitchFamily="2" charset="0"/>
            </a:endParaRPr>
          </a:p>
        </p:txBody>
      </p:sp>
      <p:sp>
        <p:nvSpPr>
          <p:cNvPr id="5" name="Oval 4">
            <a:extLst>
              <a:ext uri="{FF2B5EF4-FFF2-40B4-BE49-F238E27FC236}">
                <a16:creationId xmlns:a16="http://schemas.microsoft.com/office/drawing/2014/main" id="{B058B946-434D-48E0-BAC6-E795D619989C}"/>
              </a:ext>
            </a:extLst>
          </p:cNvPr>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a:extLst>
              <a:ext uri="{FF2B5EF4-FFF2-40B4-BE49-F238E27FC236}">
                <a16:creationId xmlns:a16="http://schemas.microsoft.com/office/drawing/2014/main" id="{565BDBD0-0437-4869-A1B0-92FA8612C74F}"/>
              </a:ext>
            </a:extLst>
          </p:cNvPr>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extLst>
              <a:ext uri="{FF2B5EF4-FFF2-40B4-BE49-F238E27FC236}">
                <a16:creationId xmlns:a16="http://schemas.microsoft.com/office/drawing/2014/main" id="{F8FBAB6D-66CF-4E04-9B1C-4525C3442F17}"/>
              </a:ext>
            </a:extLst>
          </p:cNvPr>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a:extLst>
              <a:ext uri="{FF2B5EF4-FFF2-40B4-BE49-F238E27FC236}">
                <a16:creationId xmlns:a16="http://schemas.microsoft.com/office/drawing/2014/main" id="{AE85D92D-D17D-4C5C-A5F0-4508086E3952}"/>
              </a:ext>
            </a:extLst>
          </p:cNvPr>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a:extLst>
              <a:ext uri="{FF2B5EF4-FFF2-40B4-BE49-F238E27FC236}">
                <a16:creationId xmlns:a16="http://schemas.microsoft.com/office/drawing/2014/main" id="{56665003-57E1-4A54-9EB6-54C8238D0E3A}"/>
              </a:ext>
            </a:extLst>
          </p:cNvPr>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a:extLst>
              <a:ext uri="{FF2B5EF4-FFF2-40B4-BE49-F238E27FC236}">
                <a16:creationId xmlns:a16="http://schemas.microsoft.com/office/drawing/2014/main" id="{430852FC-1A40-4DDF-90EA-631AF8ED2651}"/>
              </a:ext>
            </a:extLst>
          </p:cNvPr>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a:extLst>
              <a:ext uri="{FF2B5EF4-FFF2-40B4-BE49-F238E27FC236}">
                <a16:creationId xmlns:a16="http://schemas.microsoft.com/office/drawing/2014/main" id="{7F328DB3-555F-48BC-A956-38F8A313E7CF}"/>
              </a:ext>
            </a:extLst>
          </p:cNvPr>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a:extLst>
              <a:ext uri="{FF2B5EF4-FFF2-40B4-BE49-F238E27FC236}">
                <a16:creationId xmlns:a16="http://schemas.microsoft.com/office/drawing/2014/main" id="{8BA9680E-296C-4E11-A8D4-6F5ACFCF7F93}"/>
              </a:ext>
            </a:extLst>
          </p:cNvPr>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a:extLst>
              <a:ext uri="{FF2B5EF4-FFF2-40B4-BE49-F238E27FC236}">
                <a16:creationId xmlns:a16="http://schemas.microsoft.com/office/drawing/2014/main" id="{3BC81476-0EA9-46C1-BF9E-14500F2DE601}"/>
              </a:ext>
            </a:extLst>
          </p:cNvPr>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a:extLst>
              <a:ext uri="{FF2B5EF4-FFF2-40B4-BE49-F238E27FC236}">
                <a16:creationId xmlns:a16="http://schemas.microsoft.com/office/drawing/2014/main" id="{417EF92D-6697-44F0-9A9D-98B559DD0E13}"/>
              </a:ext>
            </a:extLst>
          </p:cNvPr>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a:extLst>
              <a:ext uri="{FF2B5EF4-FFF2-40B4-BE49-F238E27FC236}">
                <a16:creationId xmlns:a16="http://schemas.microsoft.com/office/drawing/2014/main" id="{1FB16B5A-29E3-451A-9062-049C330D7888}"/>
              </a:ext>
            </a:extLst>
          </p:cNvPr>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a:extLst>
              <a:ext uri="{FF2B5EF4-FFF2-40B4-BE49-F238E27FC236}">
                <a16:creationId xmlns:a16="http://schemas.microsoft.com/office/drawing/2014/main" id="{B1384C41-F1FF-49B5-8059-1DA629D8B47F}"/>
              </a:ext>
            </a:extLst>
          </p:cNvPr>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a:extLst>
              <a:ext uri="{FF2B5EF4-FFF2-40B4-BE49-F238E27FC236}">
                <a16:creationId xmlns:a16="http://schemas.microsoft.com/office/drawing/2014/main" id="{79470623-F879-4533-B440-0BA3CDCD59BC}"/>
              </a:ext>
            </a:extLst>
          </p:cNvPr>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a:extLst>
              <a:ext uri="{FF2B5EF4-FFF2-40B4-BE49-F238E27FC236}">
                <a16:creationId xmlns:a16="http://schemas.microsoft.com/office/drawing/2014/main" id="{DE8AA357-14EB-4FD6-A0A1-9915E5408445}"/>
              </a:ext>
            </a:extLst>
          </p:cNvPr>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a:extLst>
              <a:ext uri="{FF2B5EF4-FFF2-40B4-BE49-F238E27FC236}">
                <a16:creationId xmlns:a16="http://schemas.microsoft.com/office/drawing/2014/main" id="{D334A920-A603-431D-B31C-7FB85DAE2CDA}"/>
              </a:ext>
            </a:extLst>
          </p:cNvPr>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a:extLst>
              <a:ext uri="{FF2B5EF4-FFF2-40B4-BE49-F238E27FC236}">
                <a16:creationId xmlns:a16="http://schemas.microsoft.com/office/drawing/2014/main" id="{507F04BA-F461-4A70-A60C-01EFC8E98716}"/>
              </a:ext>
            </a:extLst>
          </p:cNvPr>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a:extLst>
              <a:ext uri="{FF2B5EF4-FFF2-40B4-BE49-F238E27FC236}">
                <a16:creationId xmlns:a16="http://schemas.microsoft.com/office/drawing/2014/main" id="{A9DB4398-81BF-40D0-97F3-816926FF6B60}"/>
              </a:ext>
            </a:extLst>
          </p:cNvPr>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a:extLst>
              <a:ext uri="{FF2B5EF4-FFF2-40B4-BE49-F238E27FC236}">
                <a16:creationId xmlns:a16="http://schemas.microsoft.com/office/drawing/2014/main" id="{0F9F09AD-9CB7-4EF7-A2F9-9ED3E13CC816}"/>
              </a:ext>
            </a:extLst>
          </p:cNvPr>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 name="MSIPCMContentMarking" descr="{&quot;HashCode&quot;:-231024771,&quot;Placement&quot;:&quot;Footer&quot;}">
            <a:extLst>
              <a:ext uri="{FF2B5EF4-FFF2-40B4-BE49-F238E27FC236}">
                <a16:creationId xmlns:a16="http://schemas.microsoft.com/office/drawing/2014/main" id="{7BC2284E-95AB-45DB-A12C-B1A9F55ACB5C}"/>
              </a:ext>
            </a:extLst>
          </p:cNvPr>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extLst>
      <p:ext uri="{BB962C8B-B14F-4D97-AF65-F5344CB8AC3E}">
        <p14:creationId xmlns:p14="http://schemas.microsoft.com/office/powerpoint/2010/main" val="149624253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64" r:id="rId3"/>
    <p:sldLayoutId id="2147483666" r:id="rId4"/>
    <p:sldLayoutId id="2147483678"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7356" userDrawn="1">
          <p15:clr>
            <a:srgbClr val="5ACBF0"/>
          </p15:clr>
        </p15:guide>
        <p15:guide id="33" orient="horz" pos="3793" userDrawn="1">
          <p15:clr>
            <a:srgbClr val="5ACBF0"/>
          </p15:clr>
        </p15:guide>
        <p15:guide id="34" orient="horz" pos="315" userDrawn="1">
          <p15:clr>
            <a:srgbClr val="5ACBF0"/>
          </p15:clr>
        </p15:guide>
        <p15:guide id="35" pos="760" userDrawn="1">
          <p15:clr>
            <a:srgbClr val="5ACBF0"/>
          </p15:clr>
        </p15:guide>
        <p15:guide id="36" orient="horz" pos="822" userDrawn="1">
          <p15:clr>
            <a:srgbClr val="FBAE40"/>
          </p15:clr>
        </p15:guide>
        <p15:guide id="37" pos="4067" userDrawn="1">
          <p15:clr>
            <a:srgbClr val="FBAE4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A689-427A-4570-AB6C-61AC3B3F4786}"/>
              </a:ext>
            </a:extLst>
          </p:cNvPr>
          <p:cNvSpPr>
            <a:spLocks noGrp="1"/>
          </p:cNvSpPr>
          <p:nvPr>
            <p:ph type="ctrTitle"/>
          </p:nvPr>
        </p:nvSpPr>
        <p:spPr/>
        <p:txBody>
          <a:bodyPr/>
          <a:lstStyle/>
          <a:p>
            <a:r>
              <a:rPr lang="en-AU" dirty="0"/>
              <a:t>Category review: Chips</a:t>
            </a:r>
          </a:p>
        </p:txBody>
      </p:sp>
      <p:sp>
        <p:nvSpPr>
          <p:cNvPr id="3" name="Subtitle 2">
            <a:extLst>
              <a:ext uri="{FF2B5EF4-FFF2-40B4-BE49-F238E27FC236}">
                <a16:creationId xmlns:a16="http://schemas.microsoft.com/office/drawing/2014/main" id="{EA927627-6915-4275-B2FE-C4B2C0FCCCAF}"/>
              </a:ext>
            </a:extLst>
          </p:cNvPr>
          <p:cNvSpPr>
            <a:spLocks noGrp="1"/>
          </p:cNvSpPr>
          <p:nvPr>
            <p:ph type="subTitle" idx="1"/>
          </p:nvPr>
        </p:nvSpPr>
        <p:spPr/>
        <p:txBody>
          <a:bodyPr/>
          <a:lstStyle/>
          <a:p>
            <a:r>
              <a:rPr lang="en-AU" dirty="0"/>
              <a:t>Retail Analytics</a:t>
            </a:r>
          </a:p>
          <a:p>
            <a:endParaRPr lang="en-AU" dirty="0"/>
          </a:p>
        </p:txBody>
      </p:sp>
      <p:sp>
        <p:nvSpPr>
          <p:cNvPr id="4" name="Text Placeholder 3">
            <a:extLst>
              <a:ext uri="{FF2B5EF4-FFF2-40B4-BE49-F238E27FC236}">
                <a16:creationId xmlns:a16="http://schemas.microsoft.com/office/drawing/2014/main" id="{C2EEE1EB-5529-4FA4-98E8-7A820B9EBBCB}"/>
              </a:ext>
            </a:extLst>
          </p:cNvPr>
          <p:cNvSpPr>
            <a:spLocks noGrp="1"/>
          </p:cNvSpPr>
          <p:nvPr>
            <p:ph type="body" sz="quarter" idx="10"/>
          </p:nvPr>
        </p:nvSpPr>
        <p:spPr/>
        <p:txBody>
          <a:bodyPr/>
          <a:lstStyle/>
          <a:p>
            <a:r>
              <a:rPr lang="en-AU" dirty="0"/>
              <a:t>June 2020</a:t>
            </a:r>
          </a:p>
        </p:txBody>
      </p:sp>
      <p:grpSp>
        <p:nvGrpSpPr>
          <p:cNvPr id="8" name="Group 7">
            <a:extLst>
              <a:ext uri="{FF2B5EF4-FFF2-40B4-BE49-F238E27FC236}">
                <a16:creationId xmlns:a16="http://schemas.microsoft.com/office/drawing/2014/main" id="{62DE0454-0BA4-4386-B622-8EA467037A0C}"/>
              </a:ext>
            </a:extLst>
          </p:cNvPr>
          <p:cNvGrpSpPr/>
          <p:nvPr/>
        </p:nvGrpSpPr>
        <p:grpSpPr>
          <a:xfrm>
            <a:off x="12294760" y="5621533"/>
            <a:ext cx="1981965" cy="1236467"/>
            <a:chOff x="8857913" y="1025653"/>
            <a:chExt cx="1981965" cy="1236467"/>
          </a:xfrm>
        </p:grpSpPr>
        <p:sp>
          <p:nvSpPr>
            <p:cNvPr id="9" name="Rectangle 8">
              <a:extLst>
                <a:ext uri="{FF2B5EF4-FFF2-40B4-BE49-F238E27FC236}">
                  <a16:creationId xmlns:a16="http://schemas.microsoft.com/office/drawing/2014/main" id="{28F865C8-FAEC-405F-A99C-B9D8A0EB3A29}"/>
                </a:ext>
              </a:extLst>
            </p:cNvPr>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a:extLst>
                <a:ext uri="{FF2B5EF4-FFF2-40B4-BE49-F238E27FC236}">
                  <a16:creationId xmlns:a16="http://schemas.microsoft.com/office/drawing/2014/main" id="{1390E5FF-ED06-4ED3-A2A7-5F6C5ED46959}"/>
                </a:ext>
              </a:extLst>
            </p:cNvPr>
            <p:cNvGrpSpPr>
              <a:grpSpLocks noChangeAspect="1"/>
            </p:cNvGrpSpPr>
            <p:nvPr/>
          </p:nvGrpSpPr>
          <p:grpSpPr bwMode="auto">
            <a:xfrm>
              <a:off x="8857913" y="1025653"/>
              <a:ext cx="356123" cy="320040"/>
              <a:chOff x="2932" y="1344"/>
              <a:chExt cx="1816" cy="1632"/>
            </a:xfrm>
            <a:solidFill>
              <a:srgbClr val="C7C5C4"/>
            </a:solidFill>
          </p:grpSpPr>
          <p:sp>
            <p:nvSpPr>
              <p:cNvPr id="11" name="Freeform 5">
                <a:extLst>
                  <a:ext uri="{FF2B5EF4-FFF2-40B4-BE49-F238E27FC236}">
                    <a16:creationId xmlns:a16="http://schemas.microsoft.com/office/drawing/2014/main" id="{75BEA090-4BDD-46F9-836F-61DC4A390EAA}"/>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sp>
            <p:nvSpPr>
              <p:cNvPr id="12" name="Freeform 6">
                <a:extLst>
                  <a:ext uri="{FF2B5EF4-FFF2-40B4-BE49-F238E27FC236}">
                    <a16:creationId xmlns:a16="http://schemas.microsoft.com/office/drawing/2014/main" id="{292C9998-AD07-4460-83CC-108E7A6FF05E}"/>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endParaRPr lang="en-AU"/>
              </a:p>
            </p:txBody>
          </p:sp>
        </p:grpSp>
      </p:grpSp>
    </p:spTree>
    <p:extLst>
      <p:ext uri="{BB962C8B-B14F-4D97-AF65-F5344CB8AC3E}">
        <p14:creationId xmlns:p14="http://schemas.microsoft.com/office/powerpoint/2010/main" val="361308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562929" y="180416"/>
            <a:ext cx="9205155" cy="406438"/>
          </a:xfrm>
        </p:spPr>
        <p:txBody>
          <a:bodyPr/>
          <a:lstStyle/>
          <a:p>
            <a:r>
              <a:rPr lang="en-AU" b="1" dirty="0"/>
              <a:t>TRIAL STORE PERFORMANCE : SUSTAINED CUSTOMER GROWTH</a:t>
            </a:r>
          </a:p>
        </p:txBody>
      </p:sp>
      <p:pic>
        <p:nvPicPr>
          <p:cNvPr id="2" name="Picture 1">
            <a:extLst>
              <a:ext uri="{FF2B5EF4-FFF2-40B4-BE49-F238E27FC236}">
                <a16:creationId xmlns:a16="http://schemas.microsoft.com/office/drawing/2014/main" id="{40239337-863B-42AC-9406-AC9628F383DF}"/>
              </a:ext>
            </a:extLst>
          </p:cNvPr>
          <p:cNvPicPr>
            <a:picLocks noChangeAspect="1"/>
          </p:cNvPicPr>
          <p:nvPr/>
        </p:nvPicPr>
        <p:blipFill>
          <a:blip r:embed="rId2"/>
          <a:stretch>
            <a:fillRect/>
          </a:stretch>
        </p:blipFill>
        <p:spPr>
          <a:xfrm>
            <a:off x="12412424" y="0"/>
            <a:ext cx="1478100" cy="1487142"/>
          </a:xfrm>
          <a:prstGeom prst="rect">
            <a:avLst/>
          </a:prstGeom>
        </p:spPr>
      </p:pic>
      <p:pic>
        <p:nvPicPr>
          <p:cNvPr id="5" name="Picture 4">
            <a:extLst>
              <a:ext uri="{FF2B5EF4-FFF2-40B4-BE49-F238E27FC236}">
                <a16:creationId xmlns:a16="http://schemas.microsoft.com/office/drawing/2014/main" id="{6764CAB7-0EEA-4BC7-955D-DD8F10944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226" y="1011294"/>
            <a:ext cx="7223774" cy="4480569"/>
          </a:xfrm>
          <a:prstGeom prst="rect">
            <a:avLst/>
          </a:prstGeom>
        </p:spPr>
      </p:pic>
      <p:sp>
        <p:nvSpPr>
          <p:cNvPr id="6" name="Rectangle 1">
            <a:extLst>
              <a:ext uri="{FF2B5EF4-FFF2-40B4-BE49-F238E27FC236}">
                <a16:creationId xmlns:a16="http://schemas.microsoft.com/office/drawing/2014/main" id="{70DA15DE-CDF6-4CA5-9F1B-6A32CDFD652C}"/>
              </a:ext>
            </a:extLst>
          </p:cNvPr>
          <p:cNvSpPr>
            <a:spLocks noChangeArrowheads="1"/>
          </p:cNvSpPr>
          <p:nvPr/>
        </p:nvSpPr>
        <p:spPr bwMode="auto">
          <a:xfrm>
            <a:off x="788118" y="1487142"/>
            <a:ext cx="3959684"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Customer numbers grew from </a:t>
            </a:r>
            <a:r>
              <a:rPr kumimoji="0" lang="en-US" altLang="en-US" sz="1600" b="1" i="0" u="none" strike="noStrike" cap="none" normalizeH="0" baseline="0" dirty="0">
                <a:ln>
                  <a:noFill/>
                </a:ln>
                <a:solidFill>
                  <a:schemeClr val="tx1"/>
                </a:solidFill>
                <a:effectLst/>
                <a:latin typeface="Arial" panose="020B0604020202020204" pitchFamily="34" charset="0"/>
              </a:rPr>
              <a:t>276 (Feb) to 287 (May)</a:t>
            </a:r>
            <a:r>
              <a:rPr kumimoji="0" lang="en-US" altLang="en-US" sz="1600" b="0" i="0" u="none" strike="noStrike" cap="none" normalizeH="0" baseline="0" dirty="0">
                <a:ln>
                  <a:noFill/>
                </a:ln>
                <a:solidFill>
                  <a:schemeClr val="tx1"/>
                </a:solidFill>
                <a:effectLst/>
                <a:latin typeface="Arial" panose="020B0604020202020204" pitchFamily="34" charset="0"/>
              </a:rPr>
              <a:t>, peaking at </a:t>
            </a:r>
            <a:r>
              <a:rPr kumimoji="0" lang="en-US" altLang="en-US" sz="1600" b="1" i="0" u="none" strike="noStrike" cap="none" normalizeH="0" baseline="0" dirty="0">
                <a:ln>
                  <a:noFill/>
                </a:ln>
                <a:solidFill>
                  <a:schemeClr val="tx1"/>
                </a:solidFill>
                <a:effectLst/>
                <a:latin typeface="Arial" panose="020B0604020202020204" pitchFamily="34" charset="0"/>
              </a:rPr>
              <a:t>299 in March</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dirty="0">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1" i="0" u="none" strike="noStrike" cap="none" normalizeH="0" baseline="0" dirty="0">
                <a:ln>
                  <a:noFill/>
                </a:ln>
                <a:solidFill>
                  <a:schemeClr val="tx1"/>
                </a:solidFill>
                <a:effectLst/>
                <a:latin typeface="Arial" panose="020B0604020202020204" pitchFamily="34" charset="0"/>
              </a:rPr>
              <a:t>+4.0% increase from February to May</a:t>
            </a:r>
            <a:r>
              <a:rPr kumimoji="0" lang="en-US" altLang="en-US" sz="1600" b="0" i="0" u="none" strike="noStrike" cap="none" normalizeH="0" baseline="0" dirty="0">
                <a:ln>
                  <a:noFill/>
                </a:ln>
                <a:solidFill>
                  <a:schemeClr val="tx1"/>
                </a:solidFill>
                <a:effectLst/>
                <a:latin typeface="Arial" panose="020B0604020202020204" pitchFamily="34" charset="0"/>
              </a:rPr>
              <a:t> shows sustained customer retention.</a:t>
            </a:r>
          </a:p>
          <a:p>
            <a:pPr marL="0" marR="0" lvl="0" indent="0" algn="l" defTabSz="914400" rtl="0" eaLnBrk="0" fontAlgn="base" latinLnBrk="0" hangingPunct="0">
              <a:lnSpc>
                <a:spcPct val="100000"/>
              </a:lnSpc>
              <a:spcBef>
                <a:spcPct val="0"/>
              </a:spcBef>
              <a:spcAft>
                <a:spcPct val="0"/>
              </a:spcAft>
              <a:buClrTx/>
              <a:buSzTx/>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Control store customers started at </a:t>
            </a:r>
            <a:r>
              <a:rPr kumimoji="0" lang="en-US" altLang="en-US" sz="1600" b="1" i="0" u="none" strike="noStrike" cap="none" normalizeH="0" baseline="0" dirty="0">
                <a:ln>
                  <a:noFill/>
                </a:ln>
                <a:solidFill>
                  <a:schemeClr val="tx1"/>
                </a:solidFill>
                <a:effectLst/>
                <a:latin typeface="Arial" panose="020B0604020202020204" pitchFamily="34" charset="0"/>
              </a:rPr>
              <a:t>200 (Feb)</a:t>
            </a:r>
            <a:r>
              <a:rPr kumimoji="0" lang="en-US" altLang="en-US" sz="1600" b="0" i="0" u="none" strike="noStrike" cap="none" normalizeH="0" baseline="0" dirty="0">
                <a:ln>
                  <a:noFill/>
                </a:ln>
                <a:solidFill>
                  <a:schemeClr val="tx1"/>
                </a:solidFill>
                <a:effectLst/>
                <a:latin typeface="Arial" panose="020B0604020202020204" pitchFamily="34" charset="0"/>
              </a:rPr>
              <a:t> and rose to </a:t>
            </a:r>
            <a:r>
              <a:rPr kumimoji="0" lang="en-US" altLang="en-US" sz="1600" b="1" i="0" u="none" strike="noStrike" cap="none" normalizeH="0" baseline="0" dirty="0">
                <a:ln>
                  <a:noFill/>
                </a:ln>
                <a:solidFill>
                  <a:schemeClr val="tx1"/>
                </a:solidFill>
                <a:effectLst/>
                <a:latin typeface="Arial" panose="020B0604020202020204" pitchFamily="34" charset="0"/>
              </a:rPr>
              <a:t>233 (May)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However, control stores saw a </a:t>
            </a:r>
            <a:r>
              <a:rPr kumimoji="0" lang="en-US" altLang="en-US" sz="1600" b="1" i="0" u="none" strike="noStrike" cap="none" normalizeH="0" baseline="0" dirty="0">
                <a:ln>
                  <a:noFill/>
                </a:ln>
                <a:solidFill>
                  <a:schemeClr val="tx1"/>
                </a:solidFill>
                <a:effectLst/>
                <a:latin typeface="Arial" panose="020B0604020202020204" pitchFamily="34" charset="0"/>
              </a:rPr>
              <a:t>drop in April</a:t>
            </a:r>
            <a:r>
              <a:rPr kumimoji="0" lang="en-US" altLang="en-US" sz="1600" b="0" i="0" u="none" strike="noStrike" cap="none" normalizeH="0" baseline="0" dirty="0">
                <a:ln>
                  <a:noFill/>
                </a:ln>
                <a:solidFill>
                  <a:schemeClr val="tx1"/>
                </a:solidFill>
                <a:effectLst/>
                <a:latin typeface="Arial" panose="020B0604020202020204" pitchFamily="34" charset="0"/>
              </a:rPr>
              <a:t> before rebounding in May.</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dirty="0">
                <a:latin typeface="Arial" panose="020B0604020202020204" pitchFamily="34" charset="0"/>
                <a:cs typeface="Arial" panose="020B0604020202020204" pitchFamily="34" charset="0"/>
              </a:rPr>
              <a:t>Despite a minor dip in April, </a:t>
            </a:r>
            <a:r>
              <a:rPr lang="en-US" sz="1600" b="1" dirty="0">
                <a:latin typeface="Arial" panose="020B0604020202020204" pitchFamily="34" charset="0"/>
                <a:cs typeface="Arial" panose="020B0604020202020204" pitchFamily="34" charset="0"/>
              </a:rPr>
              <a:t>trial stores consistently maintained higher customer engagement</a:t>
            </a:r>
            <a:r>
              <a:rPr lang="en-US" sz="1600" dirty="0">
                <a:latin typeface="Arial" panose="020B0604020202020204" pitchFamily="34" charset="0"/>
                <a:cs typeface="Arial" panose="020B0604020202020204" pitchFamily="34" charset="0"/>
              </a:rPr>
              <a:t> than control stores.</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63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62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1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19D77A-B8A0-4A6B-9682-3967E6998622}"/>
              </a:ext>
            </a:extLst>
          </p:cNvPr>
          <p:cNvSpPr>
            <a:spLocks noGrp="1"/>
          </p:cNvSpPr>
          <p:nvPr>
            <p:ph type="body" sz="quarter" idx="10"/>
          </p:nvPr>
        </p:nvSpPr>
        <p:spPr>
          <a:xfrm>
            <a:off x="4368359" y="181231"/>
            <a:ext cx="3455281" cy="407712"/>
          </a:xfrm>
        </p:spPr>
        <p:txBody>
          <a:bodyPr/>
          <a:lstStyle/>
          <a:p>
            <a:r>
              <a:rPr lang="en-AU" b="1" dirty="0"/>
              <a:t>EXECUTIVE SUMMARY</a:t>
            </a:r>
          </a:p>
        </p:txBody>
      </p:sp>
      <p:sp>
        <p:nvSpPr>
          <p:cNvPr id="3" name="Oval 2">
            <a:extLst>
              <a:ext uri="{FF2B5EF4-FFF2-40B4-BE49-F238E27FC236}">
                <a16:creationId xmlns:a16="http://schemas.microsoft.com/office/drawing/2014/main" id="{FE834D79-C5FB-44EF-9EA0-68006A9AFE55}"/>
              </a:ext>
            </a:extLst>
          </p:cNvPr>
          <p:cNvSpPr/>
          <p:nvPr/>
        </p:nvSpPr>
        <p:spPr>
          <a:xfrm>
            <a:off x="1196975" y="1905000"/>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p>
        </p:txBody>
      </p:sp>
      <p:sp>
        <p:nvSpPr>
          <p:cNvPr id="4" name="Oval 3">
            <a:extLst>
              <a:ext uri="{FF2B5EF4-FFF2-40B4-BE49-F238E27FC236}">
                <a16:creationId xmlns:a16="http://schemas.microsoft.com/office/drawing/2014/main" id="{6119FD76-5291-4DCE-ABA7-CB4071977446}"/>
              </a:ext>
            </a:extLst>
          </p:cNvPr>
          <p:cNvSpPr/>
          <p:nvPr/>
        </p:nvSpPr>
        <p:spPr>
          <a:xfrm>
            <a:off x="1196975" y="4467227"/>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736F57D6-777D-47CD-9A7C-C2F9BFD0AD6D}"/>
              </a:ext>
            </a:extLst>
          </p:cNvPr>
          <p:cNvSpPr txBox="1"/>
          <p:nvPr/>
        </p:nvSpPr>
        <p:spPr>
          <a:xfrm>
            <a:off x="1935586" y="1996222"/>
            <a:ext cx="2049561" cy="303329"/>
          </a:xfrm>
          <a:prstGeom prst="rect">
            <a:avLst/>
          </a:prstGeom>
          <a:noFill/>
        </p:spPr>
        <p:txBody>
          <a:bodyPr wrap="square" lIns="0" tIns="0" rIns="0" bIns="0" rtlCol="0" anchor="t">
            <a:noAutofit/>
          </a:bodyPr>
          <a:lstStyle/>
          <a:p>
            <a:pPr algn="l"/>
            <a:r>
              <a:rPr lang="en-AU" sz="1400" b="1" dirty="0">
                <a:latin typeface="Roboto" panose="02000000000000000000" pitchFamily="2" charset="0"/>
                <a:ea typeface="Roboto" panose="02000000000000000000" pitchFamily="2" charset="0"/>
                <a:cs typeface="Roboto" panose="02000000000000000000" pitchFamily="2" charset="0"/>
              </a:rPr>
              <a:t>CATEGORY OVERVIEW</a:t>
            </a:r>
          </a:p>
        </p:txBody>
      </p:sp>
      <p:sp>
        <p:nvSpPr>
          <p:cNvPr id="6" name="TextBox 5">
            <a:extLst>
              <a:ext uri="{FF2B5EF4-FFF2-40B4-BE49-F238E27FC236}">
                <a16:creationId xmlns:a16="http://schemas.microsoft.com/office/drawing/2014/main" id="{137F3905-5F88-4AD8-B8BF-328D7125D24F}"/>
              </a:ext>
            </a:extLst>
          </p:cNvPr>
          <p:cNvSpPr txBox="1"/>
          <p:nvPr/>
        </p:nvSpPr>
        <p:spPr>
          <a:xfrm>
            <a:off x="1935586" y="4558449"/>
            <a:ext cx="3305154" cy="303329"/>
          </a:xfrm>
          <a:prstGeom prst="rect">
            <a:avLst/>
          </a:prstGeom>
          <a:noFill/>
        </p:spPr>
        <p:txBody>
          <a:bodyPr wrap="square" lIns="0" tIns="0" rIns="0" bIns="0" rtlCol="0" anchor="t">
            <a:noAutofit/>
          </a:bodyPr>
          <a:lstStyle/>
          <a:p>
            <a:r>
              <a:rPr lang="en-AU" sz="1400" b="1" dirty="0">
                <a:latin typeface="Roboto" panose="02000000000000000000" pitchFamily="2" charset="0"/>
                <a:ea typeface="Roboto" panose="02000000000000000000" pitchFamily="2" charset="0"/>
                <a:cs typeface="Roboto" panose="02000000000000000000" pitchFamily="2" charset="0"/>
              </a:rPr>
              <a:t>TRIAL STORE PERFORMANCE</a:t>
            </a:r>
          </a:p>
        </p:txBody>
      </p:sp>
      <p:sp>
        <p:nvSpPr>
          <p:cNvPr id="7" name="TextBox 6">
            <a:extLst>
              <a:ext uri="{FF2B5EF4-FFF2-40B4-BE49-F238E27FC236}">
                <a16:creationId xmlns:a16="http://schemas.microsoft.com/office/drawing/2014/main" id="{7C949C27-3E05-4AA4-A1A8-5696F6F3C356}"/>
              </a:ext>
            </a:extLst>
          </p:cNvPr>
          <p:cNvSpPr txBox="1"/>
          <p:nvPr/>
        </p:nvSpPr>
        <p:spPr>
          <a:xfrm>
            <a:off x="5050929" y="1085428"/>
            <a:ext cx="5773969" cy="2343572"/>
          </a:xfrm>
          <a:prstGeom prst="rect">
            <a:avLst/>
          </a:prstGeom>
          <a:noFill/>
        </p:spPr>
        <p:txBody>
          <a:bodyPr wrap="square" lIns="0" tIns="0" rIns="0" bIns="0" rtlCol="0" anchor="t">
            <a:noAutofit/>
          </a:bodyPr>
          <a:lstStyle/>
          <a:p>
            <a:r>
              <a:rPr lang="en-US" sz="1600" b="1" dirty="0"/>
              <a:t>Transaction Trends :</a:t>
            </a:r>
            <a:r>
              <a:rPr lang="en-US" sz="1600" dirty="0"/>
              <a:t> </a:t>
            </a:r>
            <a:r>
              <a:rPr lang="en-US" sz="1400" dirty="0"/>
              <a:t>Chips transactions remained stable over the past year, except for a surge in the week before Christmas.</a:t>
            </a:r>
          </a:p>
          <a:p>
            <a:pPr>
              <a:buFont typeface="Arial" panose="020B0604020202020204" pitchFamily="34" charset="0"/>
              <a:buChar char="•"/>
            </a:pPr>
            <a:endParaRPr lang="en-US" sz="1400" b="1" dirty="0"/>
          </a:p>
          <a:p>
            <a:r>
              <a:rPr lang="en-US" sz="1600" b="1" dirty="0"/>
              <a:t>Customer Affluence &amp; Life Stage :</a:t>
            </a:r>
            <a:r>
              <a:rPr lang="en-US" sz="1600" dirty="0"/>
              <a:t> </a:t>
            </a:r>
            <a:r>
              <a:rPr lang="en-US" sz="1400" dirty="0"/>
              <a:t>The majority of chip buyers are </a:t>
            </a:r>
            <a:r>
              <a:rPr lang="en-US" sz="1400" b="1" dirty="0">
                <a:solidFill>
                  <a:srgbClr val="92D050"/>
                </a:solidFill>
              </a:rPr>
              <a:t>Mainstream</a:t>
            </a:r>
            <a:r>
              <a:rPr lang="en-US" sz="1400" b="1" dirty="0">
                <a:solidFill>
                  <a:srgbClr val="FF0000"/>
                </a:solidFill>
              </a:rPr>
              <a:t> </a:t>
            </a:r>
            <a:r>
              <a:rPr lang="en-US" sz="1400" b="1" dirty="0">
                <a:solidFill>
                  <a:srgbClr val="92D050"/>
                </a:solidFill>
              </a:rPr>
              <a:t>Young Singles &amp; Couples</a:t>
            </a:r>
            <a:r>
              <a:rPr lang="en-US" sz="1400" dirty="0"/>
              <a:t>, with </a:t>
            </a:r>
            <a:r>
              <a:rPr lang="en-US" sz="1400" b="1" dirty="0">
                <a:solidFill>
                  <a:srgbClr val="92D050"/>
                </a:solidFill>
              </a:rPr>
              <a:t>Young and Older Families</a:t>
            </a:r>
            <a:r>
              <a:rPr lang="en-US" sz="1400" dirty="0">
                <a:solidFill>
                  <a:srgbClr val="92D050"/>
                </a:solidFill>
              </a:rPr>
              <a:t> </a:t>
            </a:r>
            <a:r>
              <a:rPr lang="en-US" sz="1400" dirty="0"/>
              <a:t>purchasing the highest average units per transaction.</a:t>
            </a:r>
          </a:p>
          <a:p>
            <a:pPr>
              <a:buFont typeface="Arial" panose="020B0604020202020204" pitchFamily="34" charset="0"/>
              <a:buChar char="•"/>
            </a:pPr>
            <a:endParaRPr lang="en-US" sz="1400" b="1" dirty="0"/>
          </a:p>
          <a:p>
            <a:r>
              <a:rPr lang="en-US" sz="1600" b="1" dirty="0"/>
              <a:t>Brand Performance :</a:t>
            </a:r>
            <a:r>
              <a:rPr lang="en-US" sz="1600" dirty="0"/>
              <a:t> </a:t>
            </a:r>
            <a:r>
              <a:rPr lang="en-US" sz="1400" dirty="0"/>
              <a:t>Certain brands dominated sales, and there is room for targeted promotions to improve performance for others.</a:t>
            </a:r>
          </a:p>
          <a:p>
            <a:pPr algn="l"/>
            <a:endParaRPr lang="en-AU" sz="1100" dirty="0">
              <a:latin typeface="Roboto Light" panose="02000000000000000000" pitchFamily="2" charset="0"/>
              <a:ea typeface="Roboto Light" panose="02000000000000000000" pitchFamily="2" charset="0"/>
            </a:endParaRPr>
          </a:p>
        </p:txBody>
      </p:sp>
      <p:sp>
        <p:nvSpPr>
          <p:cNvPr id="10" name="TextBox 9">
            <a:extLst>
              <a:ext uri="{FF2B5EF4-FFF2-40B4-BE49-F238E27FC236}">
                <a16:creationId xmlns:a16="http://schemas.microsoft.com/office/drawing/2014/main" id="{B30DBB2F-1596-442B-B29A-2AADAEEDD901}"/>
              </a:ext>
            </a:extLst>
          </p:cNvPr>
          <p:cNvSpPr txBox="1"/>
          <p:nvPr/>
        </p:nvSpPr>
        <p:spPr>
          <a:xfrm>
            <a:off x="5050928" y="3922461"/>
            <a:ext cx="5773969" cy="2061082"/>
          </a:xfrm>
          <a:prstGeom prst="rect">
            <a:avLst/>
          </a:prstGeom>
          <a:noFill/>
        </p:spPr>
        <p:txBody>
          <a:bodyPr wrap="square" lIns="0" tIns="0" rIns="0" bIns="0" rtlCol="0" anchor="t">
            <a:noAutofit/>
          </a:bodyPr>
          <a:lstStyle/>
          <a:p>
            <a:r>
              <a:rPr lang="en-US" sz="1600" dirty="0"/>
              <a:t>A </a:t>
            </a:r>
            <a:r>
              <a:rPr lang="en-US" sz="1600" b="1" dirty="0"/>
              <a:t>control store</a:t>
            </a:r>
            <a:r>
              <a:rPr lang="en-US" sz="1600" dirty="0"/>
              <a:t> was selected to reflect the performance of the trial store.</a:t>
            </a:r>
          </a:p>
          <a:p>
            <a:endParaRPr lang="en-US" sz="1600" dirty="0"/>
          </a:p>
          <a:p>
            <a:r>
              <a:rPr lang="en-US" sz="1600" dirty="0"/>
              <a:t>The </a:t>
            </a:r>
            <a:r>
              <a:rPr lang="en-US" sz="1600" b="1" dirty="0"/>
              <a:t>new store layout</a:t>
            </a:r>
            <a:r>
              <a:rPr lang="en-US" sz="1600" dirty="0"/>
              <a:t> resulted in </a:t>
            </a:r>
            <a:r>
              <a:rPr lang="en-US" sz="1600" b="1" dirty="0"/>
              <a:t>higher sales and customer counts</a:t>
            </a:r>
            <a:r>
              <a:rPr lang="en-US" sz="1600" dirty="0"/>
              <a:t> from February to May, demonstrating its effectiveness.</a:t>
            </a:r>
          </a:p>
          <a:p>
            <a:endParaRPr lang="en-US" sz="1600" b="1" dirty="0"/>
          </a:p>
          <a:p>
            <a:r>
              <a:rPr lang="en-US" sz="1600" b="1" dirty="0"/>
              <a:t>Statistical validation</a:t>
            </a:r>
            <a:r>
              <a:rPr lang="en-US" sz="1600" dirty="0"/>
              <a:t> confirmed the significance of the observed uplift.</a:t>
            </a:r>
          </a:p>
          <a:p>
            <a:pPr algn="l"/>
            <a:endParaRPr lang="en-AU" sz="1100" dirty="0">
              <a:latin typeface="Roboto Light" panose="02000000000000000000" pitchFamily="2" charset="0"/>
              <a:ea typeface="Roboto Light" panose="02000000000000000000" pitchFamily="2" charset="0"/>
            </a:endParaRPr>
          </a:p>
        </p:txBody>
      </p:sp>
      <p:cxnSp>
        <p:nvCxnSpPr>
          <p:cNvPr id="13" name="Straight Connector 12">
            <a:extLst>
              <a:ext uri="{FF2B5EF4-FFF2-40B4-BE49-F238E27FC236}">
                <a16:creationId xmlns:a16="http://schemas.microsoft.com/office/drawing/2014/main" id="{3DED89D7-BE65-4387-840A-E4AFDB7F944A}"/>
              </a:ext>
            </a:extLst>
          </p:cNvPr>
          <p:cNvCxnSpPr>
            <a:cxnSpLocks/>
          </p:cNvCxnSpPr>
          <p:nvPr/>
        </p:nvCxnSpPr>
        <p:spPr>
          <a:xfrm>
            <a:off x="499059" y="3565478"/>
            <a:ext cx="12146507" cy="0"/>
          </a:xfrm>
          <a:prstGeom prst="line">
            <a:avLst/>
          </a:prstGeom>
          <a:ln w="635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54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01</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a:xfrm>
            <a:off x="1201738" y="3122613"/>
            <a:ext cx="3643217" cy="425806"/>
          </a:xfrm>
        </p:spPr>
        <p:txBody>
          <a:bodyPr/>
          <a:lstStyle/>
          <a:p>
            <a:r>
              <a:rPr lang="en-AU" b="1" dirty="0">
                <a:latin typeface="Roboto" panose="02000000000000000000" pitchFamily="2" charset="0"/>
                <a:ea typeface="Roboto" panose="02000000000000000000" pitchFamily="2" charset="0"/>
              </a:rPr>
              <a:t>CATEGORY OVERVIEW</a:t>
            </a:r>
          </a:p>
        </p:txBody>
      </p:sp>
      <p:pic>
        <p:nvPicPr>
          <p:cNvPr id="5" name="Picture 4">
            <a:extLst>
              <a:ext uri="{FF2B5EF4-FFF2-40B4-BE49-F238E27FC236}">
                <a16:creationId xmlns:a16="http://schemas.microsoft.com/office/drawing/2014/main" id="{703A0EA3-955B-4882-8467-9CBD7A51D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714" y="263857"/>
            <a:ext cx="6330286" cy="6330286"/>
          </a:xfrm>
          <a:prstGeom prst="rect">
            <a:avLst/>
          </a:prstGeom>
        </p:spPr>
      </p:pic>
    </p:spTree>
    <p:extLst>
      <p:ext uri="{BB962C8B-B14F-4D97-AF65-F5344CB8AC3E}">
        <p14:creationId xmlns:p14="http://schemas.microsoft.com/office/powerpoint/2010/main" val="117606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3468936" y="222478"/>
            <a:ext cx="5254127" cy="379142"/>
          </a:xfrm>
        </p:spPr>
        <p:txBody>
          <a:bodyPr/>
          <a:lstStyle/>
          <a:p>
            <a:r>
              <a:rPr lang="en-AU" b="1" dirty="0"/>
              <a:t>MONTHLY SALES TREND OVERVIEW</a:t>
            </a:r>
          </a:p>
        </p:txBody>
      </p:sp>
      <p:pic>
        <p:nvPicPr>
          <p:cNvPr id="10" name="Picture 9">
            <a:extLst>
              <a:ext uri="{FF2B5EF4-FFF2-40B4-BE49-F238E27FC236}">
                <a16:creationId xmlns:a16="http://schemas.microsoft.com/office/drawing/2014/main" id="{24EC22A1-04A8-4C1E-B24F-AD7AA2EA4F2E}"/>
              </a:ext>
            </a:extLst>
          </p:cNvPr>
          <p:cNvPicPr>
            <a:picLocks noChangeAspect="1"/>
          </p:cNvPicPr>
          <p:nvPr/>
        </p:nvPicPr>
        <p:blipFill>
          <a:blip r:embed="rId2"/>
          <a:stretch>
            <a:fillRect/>
          </a:stretch>
        </p:blipFill>
        <p:spPr>
          <a:xfrm>
            <a:off x="12316275" y="0"/>
            <a:ext cx="1993565" cy="1639966"/>
          </a:xfrm>
          <a:prstGeom prst="rect">
            <a:avLst/>
          </a:prstGeom>
        </p:spPr>
      </p:pic>
      <p:pic>
        <p:nvPicPr>
          <p:cNvPr id="6" name="Picture 5">
            <a:extLst>
              <a:ext uri="{FF2B5EF4-FFF2-40B4-BE49-F238E27FC236}">
                <a16:creationId xmlns:a16="http://schemas.microsoft.com/office/drawing/2014/main" id="{51223216-0789-46FB-B5EA-2C45AA616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263" y="1327892"/>
            <a:ext cx="7087737" cy="4202216"/>
          </a:xfrm>
          <a:prstGeom prst="rect">
            <a:avLst/>
          </a:prstGeom>
        </p:spPr>
      </p:pic>
      <p:sp>
        <p:nvSpPr>
          <p:cNvPr id="9" name="Rectangle 2">
            <a:extLst>
              <a:ext uri="{FF2B5EF4-FFF2-40B4-BE49-F238E27FC236}">
                <a16:creationId xmlns:a16="http://schemas.microsoft.com/office/drawing/2014/main" id="{CCCB5BA9-8D33-4EB9-9EB5-C8D366ED94A5}"/>
              </a:ext>
            </a:extLst>
          </p:cNvPr>
          <p:cNvSpPr>
            <a:spLocks noChangeArrowheads="1"/>
          </p:cNvSpPr>
          <p:nvPr/>
        </p:nvSpPr>
        <p:spPr bwMode="auto">
          <a:xfrm>
            <a:off x="943323" y="2453101"/>
            <a:ext cx="392892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1600" dirty="0">
                <a:solidFill>
                  <a:schemeClr val="bg2">
                    <a:lumMod val="10000"/>
                  </a:schemeClr>
                </a:solidFill>
                <a:latin typeface="Arial" panose="020B0604020202020204" pitchFamily="34" charset="0"/>
                <a:cs typeface="Arial" panose="020B0604020202020204" pitchFamily="34" charset="0"/>
              </a:rPr>
              <a:t> Sales dipped significantly in </a:t>
            </a:r>
            <a:r>
              <a:rPr lang="en-US" sz="1600" b="1" dirty="0">
                <a:latin typeface="Arial" panose="020B0604020202020204" pitchFamily="34" charset="0"/>
                <a:cs typeface="Arial" panose="020B0604020202020204" pitchFamily="34" charset="0"/>
              </a:rPr>
              <a:t>Feb 2019</a:t>
            </a:r>
            <a:r>
              <a:rPr lang="en-US" sz="1600" dirty="0">
                <a:latin typeface="Arial" panose="020B0604020202020204" pitchFamily="34" charset="0"/>
                <a:cs typeface="Arial" panose="020B0604020202020204" pitchFamily="34" charset="0"/>
              </a:rPr>
              <a:t>, likely due to seasonal factors.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dirty="0">
                <a:latin typeface="Arial" panose="020B0604020202020204" pitchFamily="34" charset="0"/>
                <a:cs typeface="Arial" panose="020B0604020202020204" pitchFamily="34" charset="0"/>
              </a:rPr>
              <a:t> Despite the dip, sales rebounded strongly in March, indicating a temporary slump</a:t>
            </a:r>
            <a:endParaRPr kumimoji="0" lang="en-US" altLang="en-US" sz="16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332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1173968" y="289598"/>
            <a:ext cx="9844064" cy="433733"/>
          </a:xfrm>
        </p:spPr>
        <p:txBody>
          <a:bodyPr/>
          <a:lstStyle/>
          <a:p>
            <a:pPr algn="ctr"/>
            <a:r>
              <a:rPr lang="en-AU" b="1" dirty="0"/>
              <a:t>AFFLUENCE AND  LIFE STAGE IMPACT ON CHIPS SALE</a:t>
            </a:r>
          </a:p>
        </p:txBody>
      </p:sp>
      <p:pic>
        <p:nvPicPr>
          <p:cNvPr id="2" name="Picture 1">
            <a:extLst>
              <a:ext uri="{FF2B5EF4-FFF2-40B4-BE49-F238E27FC236}">
                <a16:creationId xmlns:a16="http://schemas.microsoft.com/office/drawing/2014/main" id="{2781A415-F032-4F8D-8E46-30A45BF5E7F5}"/>
              </a:ext>
            </a:extLst>
          </p:cNvPr>
          <p:cNvPicPr>
            <a:picLocks noChangeAspect="1"/>
          </p:cNvPicPr>
          <p:nvPr/>
        </p:nvPicPr>
        <p:blipFill>
          <a:blip r:embed="rId2"/>
          <a:stretch>
            <a:fillRect/>
          </a:stretch>
        </p:blipFill>
        <p:spPr>
          <a:xfrm>
            <a:off x="12327032" y="0"/>
            <a:ext cx="1993565" cy="1457070"/>
          </a:xfrm>
          <a:prstGeom prst="rect">
            <a:avLst/>
          </a:prstGeom>
        </p:spPr>
      </p:pic>
      <p:pic>
        <p:nvPicPr>
          <p:cNvPr id="6" name="Picture 5">
            <a:extLst>
              <a:ext uri="{FF2B5EF4-FFF2-40B4-BE49-F238E27FC236}">
                <a16:creationId xmlns:a16="http://schemas.microsoft.com/office/drawing/2014/main" id="{9D4C3C8C-1F19-4867-932A-72BE298A1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278" y="1282891"/>
            <a:ext cx="7136722" cy="4292218"/>
          </a:xfrm>
          <a:prstGeom prst="rect">
            <a:avLst/>
          </a:prstGeom>
        </p:spPr>
      </p:pic>
      <p:sp>
        <p:nvSpPr>
          <p:cNvPr id="11" name="TextBox 10">
            <a:extLst>
              <a:ext uri="{FF2B5EF4-FFF2-40B4-BE49-F238E27FC236}">
                <a16:creationId xmlns:a16="http://schemas.microsoft.com/office/drawing/2014/main" id="{711E7479-2539-4163-8C90-4D804E67EABC}"/>
              </a:ext>
            </a:extLst>
          </p:cNvPr>
          <p:cNvSpPr txBox="1"/>
          <p:nvPr/>
        </p:nvSpPr>
        <p:spPr>
          <a:xfrm>
            <a:off x="737209" y="1793459"/>
            <a:ext cx="3991969" cy="3271081"/>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Older Families &amp; Retirees drive the highest chip sales</a:t>
            </a:r>
            <a:r>
              <a:rPr lang="en-US" sz="1600" dirty="0">
                <a:latin typeface="Arial" panose="020B0604020202020204" pitchFamily="34" charset="0"/>
                <a:cs typeface="Arial" panose="020B0604020202020204" pitchFamily="34" charset="0"/>
              </a:rPr>
              <a:t> across all affluence levels.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Budget shoppers :</a:t>
            </a:r>
            <a:r>
              <a:rPr lang="en-US" sz="1600" dirty="0">
                <a:latin typeface="Arial" panose="020B0604020202020204" pitchFamily="34" charset="0"/>
                <a:cs typeface="Arial" panose="020B0604020202020204" pitchFamily="34" charset="0"/>
              </a:rPr>
              <a:t> Older Families dominate, followed by Older Singles/Couples.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Mainstream shoppers:</a:t>
            </a:r>
            <a:r>
              <a:rPr lang="en-US" sz="1600" dirty="0">
                <a:latin typeface="Arial" panose="020B0604020202020204" pitchFamily="34" charset="0"/>
                <a:cs typeface="Arial" panose="020B0604020202020204" pitchFamily="34" charset="0"/>
              </a:rPr>
              <a:t> Retirees &amp; Young Singles/Couples lead sales.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Premium shoppers:</a:t>
            </a:r>
            <a:r>
              <a:rPr lang="en-US" sz="1600" dirty="0">
                <a:latin typeface="Arial" panose="020B0604020202020204" pitchFamily="34" charset="0"/>
                <a:cs typeface="Arial" panose="020B0604020202020204" pitchFamily="34" charset="0"/>
              </a:rPr>
              <a:t> Older Singles/Couples contribute the most.</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2107830" y="318079"/>
            <a:ext cx="8547527" cy="447381"/>
          </a:xfrm>
        </p:spPr>
        <p:txBody>
          <a:bodyPr/>
          <a:lstStyle/>
          <a:p>
            <a:r>
              <a:rPr lang="en-AU" b="1" dirty="0"/>
              <a:t>CUSTOMER PROPORTIONS BY AFFLUENCE AND LIFE STAGE </a:t>
            </a:r>
          </a:p>
        </p:txBody>
      </p:sp>
      <p:grpSp>
        <p:nvGrpSpPr>
          <p:cNvPr id="3" name="Group 2">
            <a:extLst>
              <a:ext uri="{FF2B5EF4-FFF2-40B4-BE49-F238E27FC236}">
                <a16:creationId xmlns:a16="http://schemas.microsoft.com/office/drawing/2014/main" id="{C64A4D7E-5CE1-40B1-A3A1-7099B09FC741}"/>
              </a:ext>
            </a:extLst>
          </p:cNvPr>
          <p:cNvGrpSpPr/>
          <p:nvPr/>
        </p:nvGrpSpPr>
        <p:grpSpPr>
          <a:xfrm>
            <a:off x="12294760" y="-281940"/>
            <a:ext cx="1536700" cy="601980"/>
            <a:chOff x="12294760" y="-281940"/>
            <a:chExt cx="1536700" cy="601980"/>
          </a:xfrm>
        </p:grpSpPr>
        <p:grpSp>
          <p:nvGrpSpPr>
            <p:cNvPr id="7" name="Group 6">
              <a:extLst>
                <a:ext uri="{FF2B5EF4-FFF2-40B4-BE49-F238E27FC236}">
                  <a16:creationId xmlns:a16="http://schemas.microsoft.com/office/drawing/2014/main" id="{5ABE3127-33CB-42CF-A27A-EC6C1ECB12E5}"/>
                </a:ext>
              </a:extLst>
            </p:cNvPr>
            <p:cNvGrpSpPr>
              <a:grpSpLocks noChangeAspect="1"/>
            </p:cNvGrpSpPr>
            <p:nvPr/>
          </p:nvGrpSpPr>
          <p:grpSpPr bwMode="auto">
            <a:xfrm>
              <a:off x="12294760" y="0"/>
              <a:ext cx="356123" cy="320040"/>
              <a:chOff x="2932" y="1344"/>
              <a:chExt cx="1816" cy="1632"/>
            </a:xfrm>
            <a:solidFill>
              <a:srgbClr val="C7C5C4"/>
            </a:solidFill>
          </p:grpSpPr>
          <p:sp>
            <p:nvSpPr>
              <p:cNvPr id="8" name="Freeform 5">
                <a:extLst>
                  <a:ext uri="{FF2B5EF4-FFF2-40B4-BE49-F238E27FC236}">
                    <a16:creationId xmlns:a16="http://schemas.microsoft.com/office/drawing/2014/main" id="{76C834A1-3C8D-4F0B-9DC2-B47995918C84}"/>
                  </a:ext>
                </a:extLst>
              </p:cNvPr>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sp>
            <p:nvSpPr>
              <p:cNvPr id="9" name="Freeform 6">
                <a:extLst>
                  <a:ext uri="{FF2B5EF4-FFF2-40B4-BE49-F238E27FC236}">
                    <a16:creationId xmlns:a16="http://schemas.microsoft.com/office/drawing/2014/main" id="{D6468F9D-0AD4-4007-AC37-4F15C9D8A8EC}"/>
                  </a:ext>
                </a:extLst>
              </p:cNvPr>
              <p:cNvSpPr>
                <a:spLocks/>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000" tIns="648000" rIns="3600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5"/>
                  </a:solidFill>
                  <a:effectLst/>
                  <a:uLnTx/>
                  <a:uFillTx/>
                  <a:latin typeface="Roboto Light"/>
                  <a:ea typeface="+mn-ea"/>
                  <a:cs typeface="+mn-cs"/>
                </a:endParaRPr>
              </a:p>
            </p:txBody>
          </p:sp>
        </p:grpSp>
        <p:sp>
          <p:nvSpPr>
            <p:cNvPr id="10" name="TextBox 9">
              <a:extLst>
                <a:ext uri="{FF2B5EF4-FFF2-40B4-BE49-F238E27FC236}">
                  <a16:creationId xmlns:a16="http://schemas.microsoft.com/office/drawing/2014/main" id="{FA4B0528-07DD-4828-80A1-38D6807189A0}"/>
                </a:ext>
              </a:extLst>
            </p:cNvPr>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p>
          </p:txBody>
        </p:sp>
      </p:grpSp>
      <p:pic>
        <p:nvPicPr>
          <p:cNvPr id="2" name="Picture 1">
            <a:extLst>
              <a:ext uri="{FF2B5EF4-FFF2-40B4-BE49-F238E27FC236}">
                <a16:creationId xmlns:a16="http://schemas.microsoft.com/office/drawing/2014/main" id="{6F60F370-EAE9-40DE-8EF3-35656B5314C6}"/>
              </a:ext>
            </a:extLst>
          </p:cNvPr>
          <p:cNvPicPr>
            <a:picLocks noChangeAspect="1"/>
          </p:cNvPicPr>
          <p:nvPr/>
        </p:nvPicPr>
        <p:blipFill>
          <a:blip r:embed="rId2"/>
          <a:stretch>
            <a:fillRect/>
          </a:stretch>
        </p:blipFill>
        <p:spPr>
          <a:xfrm>
            <a:off x="12294760" y="0"/>
            <a:ext cx="1993565" cy="1639966"/>
          </a:xfrm>
          <a:prstGeom prst="rect">
            <a:avLst/>
          </a:prstGeom>
        </p:spPr>
      </p:pic>
      <p:pic>
        <p:nvPicPr>
          <p:cNvPr id="11" name="Picture 10">
            <a:extLst>
              <a:ext uri="{FF2B5EF4-FFF2-40B4-BE49-F238E27FC236}">
                <a16:creationId xmlns:a16="http://schemas.microsoft.com/office/drawing/2014/main" id="{30CF37D5-46CC-45A4-A16A-A9B721E97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108" y="1430710"/>
            <a:ext cx="6758179" cy="3996579"/>
          </a:xfrm>
          <a:prstGeom prst="rect">
            <a:avLst/>
          </a:prstGeom>
        </p:spPr>
      </p:pic>
      <p:sp>
        <p:nvSpPr>
          <p:cNvPr id="12" name="Rectangle 1">
            <a:extLst>
              <a:ext uri="{FF2B5EF4-FFF2-40B4-BE49-F238E27FC236}">
                <a16:creationId xmlns:a16="http://schemas.microsoft.com/office/drawing/2014/main" id="{4B41D6D1-3041-460D-A8E3-AF8FF6F0A0B9}"/>
              </a:ext>
            </a:extLst>
          </p:cNvPr>
          <p:cNvSpPr>
            <a:spLocks noChangeArrowheads="1"/>
          </p:cNvSpPr>
          <p:nvPr/>
        </p:nvSpPr>
        <p:spPr bwMode="auto">
          <a:xfrm>
            <a:off x="897177" y="1905505"/>
            <a:ext cx="400445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Mainstream customers dominate (≈50%+ across all life stages).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Young Singles &amp; Couples are mostly in Budget (≈40%) and Mainstream (≈35%).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Older Families &amp; Older Households are more prevalent in the Premium segment (≈45%).</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Families make up a significant portion of both Premium and Mainstream segments. </a:t>
            </a:r>
          </a:p>
        </p:txBody>
      </p:sp>
    </p:spTree>
    <p:extLst>
      <p:ext uri="{BB962C8B-B14F-4D97-AF65-F5344CB8AC3E}">
        <p14:creationId xmlns:p14="http://schemas.microsoft.com/office/powerpoint/2010/main" val="85975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7F7B7A-F06A-441C-ADFA-330CF64F2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714" y="159223"/>
            <a:ext cx="6330286" cy="6434919"/>
          </a:xfrm>
          <a:prstGeom prst="rect">
            <a:avLst/>
          </a:prstGeom>
        </p:spPr>
      </p:pic>
      <p:sp>
        <p:nvSpPr>
          <p:cNvPr id="3" name="Title 2">
            <a:extLst>
              <a:ext uri="{FF2B5EF4-FFF2-40B4-BE49-F238E27FC236}">
                <a16:creationId xmlns:a16="http://schemas.microsoft.com/office/drawing/2014/main" id="{1C965FDE-CD9E-44EE-9F26-052053E6C0D4}"/>
              </a:ext>
            </a:extLst>
          </p:cNvPr>
          <p:cNvSpPr>
            <a:spLocks noGrp="1"/>
          </p:cNvSpPr>
          <p:nvPr>
            <p:ph type="title"/>
          </p:nvPr>
        </p:nvSpPr>
        <p:spPr/>
        <p:txBody>
          <a:bodyPr/>
          <a:lstStyle/>
          <a:p>
            <a:r>
              <a:rPr lang="en-AU" dirty="0"/>
              <a:t>02</a:t>
            </a:r>
          </a:p>
        </p:txBody>
      </p:sp>
      <p:sp>
        <p:nvSpPr>
          <p:cNvPr id="4" name="Text Placeholder 3">
            <a:extLst>
              <a:ext uri="{FF2B5EF4-FFF2-40B4-BE49-F238E27FC236}">
                <a16:creationId xmlns:a16="http://schemas.microsoft.com/office/drawing/2014/main" id="{64B546C5-F3D3-4F8C-85D4-8EBF7F09F047}"/>
              </a:ext>
            </a:extLst>
          </p:cNvPr>
          <p:cNvSpPr>
            <a:spLocks noGrp="1"/>
          </p:cNvSpPr>
          <p:nvPr>
            <p:ph type="body" idx="1"/>
          </p:nvPr>
        </p:nvSpPr>
        <p:spPr/>
        <p:txBody>
          <a:bodyPr/>
          <a:lstStyle/>
          <a:p>
            <a:r>
              <a:rPr lang="en-AU" dirty="0"/>
              <a:t>Trial store performance</a:t>
            </a:r>
          </a:p>
        </p:txBody>
      </p:sp>
    </p:spTree>
    <p:extLst>
      <p:ext uri="{BB962C8B-B14F-4D97-AF65-F5344CB8AC3E}">
        <p14:creationId xmlns:p14="http://schemas.microsoft.com/office/powerpoint/2010/main" val="33774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016588-9575-44B2-BAA3-5937B6A9EDA0}"/>
              </a:ext>
            </a:extLst>
          </p:cNvPr>
          <p:cNvSpPr>
            <a:spLocks noGrp="1"/>
          </p:cNvSpPr>
          <p:nvPr>
            <p:ph type="body" sz="quarter" idx="10"/>
          </p:nvPr>
        </p:nvSpPr>
        <p:spPr>
          <a:xfrm>
            <a:off x="2033777" y="256976"/>
            <a:ext cx="8124446" cy="392790"/>
          </a:xfrm>
        </p:spPr>
        <p:txBody>
          <a:bodyPr/>
          <a:lstStyle/>
          <a:p>
            <a:r>
              <a:rPr lang="en-AU" b="1" dirty="0"/>
              <a:t>TRIAL STORE PERFORMACE – MONTHLY SALES TRENDS</a:t>
            </a:r>
          </a:p>
        </p:txBody>
      </p:sp>
      <p:pic>
        <p:nvPicPr>
          <p:cNvPr id="2" name="Picture 1">
            <a:extLst>
              <a:ext uri="{FF2B5EF4-FFF2-40B4-BE49-F238E27FC236}">
                <a16:creationId xmlns:a16="http://schemas.microsoft.com/office/drawing/2014/main" id="{63E30F50-ED63-4179-A426-2CF2BA3316E2}"/>
              </a:ext>
            </a:extLst>
          </p:cNvPr>
          <p:cNvPicPr>
            <a:picLocks noChangeAspect="1"/>
          </p:cNvPicPr>
          <p:nvPr/>
        </p:nvPicPr>
        <p:blipFill>
          <a:blip r:embed="rId3"/>
          <a:stretch>
            <a:fillRect/>
          </a:stretch>
        </p:blipFill>
        <p:spPr>
          <a:xfrm>
            <a:off x="13214215" y="453371"/>
            <a:ext cx="1489305" cy="1361781"/>
          </a:xfrm>
          <a:prstGeom prst="rect">
            <a:avLst/>
          </a:prstGeom>
        </p:spPr>
      </p:pic>
      <p:pic>
        <p:nvPicPr>
          <p:cNvPr id="5" name="Picture 4">
            <a:extLst>
              <a:ext uri="{FF2B5EF4-FFF2-40B4-BE49-F238E27FC236}">
                <a16:creationId xmlns:a16="http://schemas.microsoft.com/office/drawing/2014/main" id="{E6888356-AD59-41FB-BAA9-09CFA72CF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124" y="1637731"/>
            <a:ext cx="6733876" cy="3845668"/>
          </a:xfrm>
          <a:prstGeom prst="rect">
            <a:avLst/>
          </a:prstGeom>
        </p:spPr>
      </p:pic>
      <p:sp>
        <p:nvSpPr>
          <p:cNvPr id="6" name="Rectangle 1">
            <a:extLst>
              <a:ext uri="{FF2B5EF4-FFF2-40B4-BE49-F238E27FC236}">
                <a16:creationId xmlns:a16="http://schemas.microsoft.com/office/drawing/2014/main" id="{10AE800B-492A-4CF9-AD4B-8405BA0DEF58}"/>
              </a:ext>
            </a:extLst>
          </p:cNvPr>
          <p:cNvSpPr>
            <a:spLocks noChangeArrowheads="1"/>
          </p:cNvSpPr>
          <p:nvPr/>
        </p:nvSpPr>
        <p:spPr bwMode="auto">
          <a:xfrm>
            <a:off x="833326" y="1532081"/>
            <a:ext cx="381153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Sales fluctuated throughout the period, with notable peaks in </a:t>
            </a:r>
            <a:r>
              <a:rPr kumimoji="0" lang="en-US" altLang="en-US" sz="1600" b="1" i="0" u="none" strike="noStrike" cap="none" normalizeH="0" baseline="0" dirty="0">
                <a:ln>
                  <a:noFill/>
                </a:ln>
                <a:solidFill>
                  <a:schemeClr val="tx1"/>
                </a:solidFill>
                <a:effectLst/>
                <a:latin typeface="Arial" panose="020B0604020202020204" pitchFamily="34" charset="0"/>
              </a:rPr>
              <a:t>March and October</a:t>
            </a:r>
            <a:r>
              <a:rPr kumimoji="0" lang="en-US" altLang="en-US" sz="1600" b="0" i="0" u="none" strike="noStrike" cap="none" normalizeH="0" baseline="0" dirty="0">
                <a:ln>
                  <a:noFill/>
                </a:ln>
                <a:solidFill>
                  <a:schemeClr val="tx1"/>
                </a:solidFill>
                <a:effectLst/>
                <a:latin typeface="Arial" panose="020B0604020202020204" pitchFamily="34" charset="0"/>
              </a:rPr>
              <a:t> and a dip in </a:t>
            </a:r>
            <a:r>
              <a:rPr kumimoji="0" lang="en-US" altLang="en-US" sz="1600" b="1" i="0" u="none" strike="noStrike" cap="none" normalizeH="0" baseline="0" dirty="0">
                <a:ln>
                  <a:noFill/>
                </a:ln>
                <a:solidFill>
                  <a:schemeClr val="tx1"/>
                </a:solidFill>
                <a:effectLst/>
                <a:latin typeface="Arial" panose="020B0604020202020204" pitchFamily="34" charset="0"/>
              </a:rPr>
              <a:t>July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A decline in sales was observed in </a:t>
            </a:r>
            <a:r>
              <a:rPr kumimoji="0" lang="en-US" altLang="en-US" sz="1600" b="1" i="0" u="none" strike="noStrike" cap="none" normalizeH="0" baseline="0" dirty="0">
                <a:ln>
                  <a:noFill/>
                </a:ln>
                <a:solidFill>
                  <a:schemeClr val="tx1"/>
                </a:solidFill>
                <a:effectLst/>
                <a:latin typeface="Arial" panose="020B0604020202020204" pitchFamily="34" charset="0"/>
              </a:rPr>
              <a:t>July</a:t>
            </a:r>
            <a:r>
              <a:rPr kumimoji="0" lang="en-US" altLang="en-US" sz="1600" b="0" i="0" u="none" strike="noStrike" cap="none" normalizeH="0" baseline="0" dirty="0">
                <a:ln>
                  <a:noFill/>
                </a:ln>
                <a:solidFill>
                  <a:schemeClr val="tx1"/>
                </a:solidFill>
                <a:effectLst/>
                <a:latin typeface="Arial" panose="020B0604020202020204" pitchFamily="34" charset="0"/>
              </a:rPr>
              <a:t>, likely due to </a:t>
            </a:r>
            <a:r>
              <a:rPr kumimoji="0" lang="en-US" altLang="en-US" sz="1600" b="1" i="0" u="none" strike="noStrike" cap="none" normalizeH="0" baseline="0" dirty="0">
                <a:ln>
                  <a:noFill/>
                </a:ln>
                <a:solidFill>
                  <a:schemeClr val="tx1"/>
                </a:solidFill>
                <a:effectLst/>
                <a:latin typeface="Arial" panose="020B0604020202020204" pitchFamily="34" charset="0"/>
              </a:rPr>
              <a:t>seasonal factors or reduced promotional activity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Sales rebounded in </a:t>
            </a:r>
            <a:r>
              <a:rPr kumimoji="0" lang="en-US" altLang="en-US" sz="1600" b="1" i="0" u="none" strike="noStrike" cap="none" normalizeH="0" baseline="0" dirty="0">
                <a:ln>
                  <a:noFill/>
                </a:ln>
                <a:solidFill>
                  <a:schemeClr val="tx1"/>
                </a:solidFill>
                <a:effectLst/>
                <a:latin typeface="Arial" panose="020B0604020202020204" pitchFamily="34" charset="0"/>
              </a:rPr>
              <a:t>August and continued upward through Q4</a:t>
            </a:r>
            <a:r>
              <a:rPr kumimoji="0" lang="en-US" altLang="en-US" sz="1600" b="0" i="0" u="none" strike="noStrike" cap="none" normalizeH="0" baseline="0" dirty="0">
                <a:ln>
                  <a:noFill/>
                </a:ln>
                <a:solidFill>
                  <a:schemeClr val="tx1"/>
                </a:solidFill>
                <a:effectLst/>
                <a:latin typeface="Arial" panose="020B0604020202020204" pitchFamily="34" charset="0"/>
              </a:rPr>
              <a:t>, indicating </a:t>
            </a:r>
            <a:r>
              <a:rPr kumimoji="0" lang="en-US" altLang="en-US" sz="1600" b="1" i="0" u="none" strike="noStrike" cap="none" normalizeH="0" baseline="0" dirty="0">
                <a:ln>
                  <a:noFill/>
                </a:ln>
                <a:solidFill>
                  <a:schemeClr val="tx1"/>
                </a:solidFill>
                <a:effectLst/>
                <a:latin typeface="Arial" panose="020B0604020202020204" pitchFamily="34" charset="0"/>
              </a:rPr>
              <a:t>the effectiveness of trial strategies and seasonal demand during the holiday period</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600" dirty="0">
                <a:latin typeface="Arial" panose="020B0604020202020204" pitchFamily="34" charset="0"/>
                <a:cs typeface="Arial" panose="020B0604020202020204" pitchFamily="34" charset="0"/>
              </a:rPr>
              <a:t> Trial stores outperformed control stores in </a:t>
            </a:r>
            <a:r>
              <a:rPr lang="en-US" sz="1600" b="1" dirty="0">
                <a:latin typeface="Arial" panose="020B0604020202020204" pitchFamily="34" charset="0"/>
                <a:cs typeface="Arial" panose="020B0604020202020204" pitchFamily="34" charset="0"/>
              </a:rPr>
              <a:t>Q4</a:t>
            </a:r>
            <a:r>
              <a:rPr lang="en-US" sz="1600" dirty="0">
                <a:latin typeface="Arial" panose="020B0604020202020204" pitchFamily="34" charset="0"/>
                <a:cs typeface="Arial" panose="020B0604020202020204" pitchFamily="34" charset="0"/>
              </a:rPr>
              <a:t>, suggesting </a:t>
            </a:r>
            <a:r>
              <a:rPr lang="en-US" sz="1600" b="1" dirty="0">
                <a:latin typeface="Arial" panose="020B0604020202020204" pitchFamily="34" charset="0"/>
                <a:cs typeface="Arial" panose="020B0604020202020204" pitchFamily="34" charset="0"/>
              </a:rPr>
              <a:t>a positive impact of the trial initiatives</a:t>
            </a:r>
            <a:r>
              <a:rPr lang="en-US" sz="1600" dirty="0">
                <a:latin typeface="Arial" panose="020B0604020202020204" pitchFamily="34" charset="0"/>
                <a:cs typeface="Arial" panose="020B0604020202020204" pitchFamily="34" charset="0"/>
              </a:rPr>
              <a:t>.</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303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extraClrSchemeLst/>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Quantium_16.9.potx" id="{EC9CF05C-984A-4A76-946E-D6E0537A5C25}" vid="{59430933-CCF2-424B-AD23-CD78089B66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6792</TotalTime>
  <Words>739</Words>
  <Application>Microsoft Office PowerPoint</Application>
  <PresentationFormat>Widescreen</PresentationFormat>
  <Paragraphs>78</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Roboto</vt:lpstr>
      <vt:lpstr>Roboto Medium</vt:lpstr>
      <vt:lpstr>Arial</vt:lpstr>
      <vt:lpstr>Roboto Light</vt:lpstr>
      <vt:lpstr>Calibri</vt:lpstr>
      <vt:lpstr>Office Theme</vt:lpstr>
      <vt:lpstr>Category review: Chips</vt:lpstr>
      <vt:lpstr>PowerPoint Presentation</vt:lpstr>
      <vt:lpstr>PowerPoint Presentation</vt:lpstr>
      <vt:lpstr>01</vt:lpstr>
      <vt:lpstr>PowerPoint Presentation</vt:lpstr>
      <vt:lpstr>PowerPoint Presentation</vt:lpstr>
      <vt:lpstr>PowerPoint Presentation</vt:lpstr>
      <vt:lpstr>02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BALAPRASAD</cp:lastModifiedBy>
  <cp:revision>480</cp:revision>
  <dcterms:created xsi:type="dcterms:W3CDTF">2018-02-07T23:23:24Z</dcterms:created>
  <dcterms:modified xsi:type="dcterms:W3CDTF">2025-02-26T14:20:18Z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ies>
</file>